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303" r:id="rId5"/>
    <p:sldId id="306" r:id="rId6"/>
    <p:sldId id="304" r:id="rId7"/>
    <p:sldId id="298" r:id="rId8"/>
    <p:sldId id="30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669900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9" d="100"/>
          <a:sy n="89" d="100"/>
        </p:scale>
        <p:origin x="466" y="7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pPr/>
              <a:t>9/23/2023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pPr/>
              <a:t>2023/9/23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13779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19346" y="296972"/>
            <a:ext cx="6822543" cy="529119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032510" marR="5080" indent="-1019810" algn="ctr">
              <a:lnSpc>
                <a:spcPts val="4280"/>
              </a:lnSpc>
              <a:spcBef>
                <a:spcPts val="245"/>
              </a:spcBef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and  Problem Statement Information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24002" y="4800277"/>
            <a:ext cx="3757523" cy="1137876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98450" marR="57785" indent="-285750" algn="just">
              <a:lnSpc>
                <a:spcPct val="15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r>
              <a:rPr sz="17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 Name: </a:t>
            </a:r>
            <a:r>
              <a:rPr lang="en-IN" sz="1700" b="0" i="0" dirty="0">
                <a:solidFill>
                  <a:srgbClr val="3366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Smart Agriculture</a:t>
            </a:r>
          </a:p>
          <a:p>
            <a:pPr marL="298450" marR="57785" indent="-285750" algn="just">
              <a:lnSpc>
                <a:spcPct val="15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r>
              <a:rPr lang="en-IN" sz="17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Name: </a:t>
            </a:r>
            <a:r>
              <a:rPr lang="en-IN" sz="1700" dirty="0">
                <a:solidFill>
                  <a:srgbClr val="336600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Team Yantra</a:t>
            </a:r>
            <a:endParaRPr lang="en-IN" sz="1700" dirty="0">
              <a:solidFill>
                <a:srgbClr val="33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57785" indent="-285750" algn="just">
              <a:lnSpc>
                <a:spcPct val="15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r>
              <a:rPr lang="en-IN" sz="17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Leader Name:</a:t>
            </a:r>
            <a:r>
              <a:rPr lang="en-IN" sz="1700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Raj Dusane.</a:t>
            </a:r>
            <a:endParaRPr sz="1700" dirty="0">
              <a:solidFill>
                <a:srgbClr val="33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77587-A2B5-E948-D122-7F03363778F9}"/>
              </a:ext>
            </a:extLst>
          </p:cNvPr>
          <p:cNvSpPr txBox="1"/>
          <p:nvPr/>
        </p:nvSpPr>
        <p:spPr>
          <a:xfrm>
            <a:off x="3778370" y="826091"/>
            <a:ext cx="7168552" cy="447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264160" algn="ctr">
              <a:lnSpc>
                <a:spcPct val="150000"/>
              </a:lnSpc>
              <a:spcBef>
                <a:spcPts val="60"/>
              </a:spcBef>
            </a:pPr>
            <a:r>
              <a:rPr lang="en-US" sz="1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Ministry/Organization : </a:t>
            </a:r>
            <a:r>
              <a:rPr lang="en-US" sz="175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Ministry </a:t>
            </a:r>
            <a:r>
              <a:rPr lang="en-US" sz="17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of Jal-shakti     |     PS Code: SIH1293</a:t>
            </a:r>
            <a:endParaRPr lang="en-US" sz="175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5AAA3-8EA0-4FFE-0CA9-48AB34D1D80A}"/>
              </a:ext>
            </a:extLst>
          </p:cNvPr>
          <p:cNvSpPr txBox="1"/>
          <p:nvPr/>
        </p:nvSpPr>
        <p:spPr>
          <a:xfrm>
            <a:off x="1834958" y="1436123"/>
            <a:ext cx="3168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264160" algn="just">
              <a:spcBef>
                <a:spcPts val="60"/>
              </a:spcBef>
            </a:pPr>
            <a:r>
              <a:rPr lang="en-US" sz="24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  <a:endParaRPr lang="en-US" sz="2400" dirty="0">
              <a:solidFill>
                <a:srgbClr val="33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7E77F64-02BB-ECBF-87AC-BD3BCD799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3" y="186990"/>
            <a:ext cx="2174874" cy="113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9FF995-AD75-94DB-2B9D-C7D645B04C9C}"/>
              </a:ext>
            </a:extLst>
          </p:cNvPr>
          <p:cNvSpPr txBox="1"/>
          <p:nvPr/>
        </p:nvSpPr>
        <p:spPr>
          <a:xfrm>
            <a:off x="3479399" y="4144965"/>
            <a:ext cx="7241875" cy="437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marR="2975610" indent="-285750" algn="just">
              <a:lnSpc>
                <a:spcPct val="1500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lang="en-IN" sz="17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Institute Code (AISHE): </a:t>
            </a:r>
            <a:r>
              <a:rPr lang="en-IN" sz="1700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C-42072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A3B0B0-59E7-40A6-3AFE-11D3B4BA2472}"/>
              </a:ext>
            </a:extLst>
          </p:cNvPr>
          <p:cNvSpPr txBox="1"/>
          <p:nvPr/>
        </p:nvSpPr>
        <p:spPr>
          <a:xfrm>
            <a:off x="2638695" y="3467592"/>
            <a:ext cx="7328139" cy="437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marR="57785" indent="-285750" algn="just">
              <a:lnSpc>
                <a:spcPct val="15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Institute Name: </a:t>
            </a:r>
            <a:r>
              <a:rPr lang="en-US" sz="1700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SCTR’s Pune Institute of Computer Technology, Pune.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6622C3-614A-1365-83F5-86C8500EBD95}"/>
              </a:ext>
            </a:extLst>
          </p:cNvPr>
          <p:cNvSpPr txBox="1"/>
          <p:nvPr/>
        </p:nvSpPr>
        <p:spPr>
          <a:xfrm>
            <a:off x="2400797" y="2059940"/>
            <a:ext cx="9514936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100" dirty="0">
                <a:solidFill>
                  <a:srgbClr val="336600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Automatic regulation of valves for release of water based upon soil moisture availability in the root zone of the crop, using artificial intelligence, in a piped and micro irrigation network of irrigation system.</a:t>
            </a:r>
            <a:endParaRPr lang="en-IN" sz="21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BD1DC9-1F23-3618-4D4C-39679C48B244}"/>
              </a:ext>
            </a:extLst>
          </p:cNvPr>
          <p:cNvGrpSpPr/>
          <p:nvPr/>
        </p:nvGrpSpPr>
        <p:grpSpPr>
          <a:xfrm>
            <a:off x="12918086" y="-2638314"/>
            <a:ext cx="3431803" cy="3883871"/>
            <a:chOff x="8098939" y="186987"/>
            <a:chExt cx="3431803" cy="3883871"/>
          </a:xfrm>
        </p:grpSpPr>
        <p:pic>
          <p:nvPicPr>
            <p:cNvPr id="28" name="Picture 18" descr="Automated Agriculture PNG Transparent Images Free Download | Vector Files |  Pngtree">
              <a:extLst>
                <a:ext uri="{FF2B5EF4-FFF2-40B4-BE49-F238E27FC236}">
                  <a16:creationId xmlns:a16="http://schemas.microsoft.com/office/drawing/2014/main" id="{3E7F220C-5ECE-56CA-DB3F-1284DB721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8939" y="639055"/>
              <a:ext cx="3431803" cy="3431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B1CAA0-3E1B-7358-24E9-E09A96F6CB88}"/>
                </a:ext>
              </a:extLst>
            </p:cNvPr>
            <p:cNvSpPr txBox="1"/>
            <p:nvPr/>
          </p:nvSpPr>
          <p:spPr>
            <a:xfrm>
              <a:off x="9176749" y="186987"/>
              <a:ext cx="14792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I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Automation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52C4CA-1B75-DFDA-5149-FC3A431B8D22}"/>
              </a:ext>
            </a:extLst>
          </p:cNvPr>
          <p:cNvGrpSpPr/>
          <p:nvPr/>
        </p:nvGrpSpPr>
        <p:grpSpPr>
          <a:xfrm>
            <a:off x="8250702" y="7780066"/>
            <a:ext cx="3432264" cy="2634403"/>
            <a:chOff x="5850200" y="3886192"/>
            <a:chExt cx="3432264" cy="2634403"/>
          </a:xfrm>
        </p:grpSpPr>
        <p:pic>
          <p:nvPicPr>
            <p:cNvPr id="31" name="Picture 20" descr="Home | ClodPi Labs - LoRaWAN">
              <a:extLst>
                <a:ext uri="{FF2B5EF4-FFF2-40B4-BE49-F238E27FC236}">
                  <a16:creationId xmlns:a16="http://schemas.microsoft.com/office/drawing/2014/main" id="{87D15149-B44C-1BB8-7324-CD82855D6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0200" y="4375429"/>
              <a:ext cx="3432264" cy="2145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AD6BE80-7446-1016-188C-2511CBCDF380}"/>
                </a:ext>
              </a:extLst>
            </p:cNvPr>
            <p:cNvSpPr txBox="1"/>
            <p:nvPr/>
          </p:nvSpPr>
          <p:spPr>
            <a:xfrm>
              <a:off x="7039938" y="3886192"/>
              <a:ext cx="9164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I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IOT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0F81D9-FD2F-9250-E24F-4B07D2B907A4}"/>
              </a:ext>
            </a:extLst>
          </p:cNvPr>
          <p:cNvGrpSpPr/>
          <p:nvPr/>
        </p:nvGrpSpPr>
        <p:grpSpPr>
          <a:xfrm>
            <a:off x="5060034" y="-3087594"/>
            <a:ext cx="2017040" cy="2462265"/>
            <a:chOff x="5060084" y="962912"/>
            <a:chExt cx="2017040" cy="2462265"/>
          </a:xfrm>
        </p:grpSpPr>
        <p:pic>
          <p:nvPicPr>
            <p:cNvPr id="34" name="Picture 16" descr="AI PNG Isolated HD | PNG Mart">
              <a:extLst>
                <a:ext uri="{FF2B5EF4-FFF2-40B4-BE49-F238E27FC236}">
                  <a16:creationId xmlns:a16="http://schemas.microsoft.com/office/drawing/2014/main" id="{D7D4D086-6EB0-63DB-DB60-F596AE0E4B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73" t="5897" r="16482"/>
            <a:stretch/>
          </p:blipFill>
          <p:spPr bwMode="auto">
            <a:xfrm>
              <a:off x="5060084" y="1416870"/>
              <a:ext cx="2017040" cy="2008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FFB46A-CF32-0067-272D-3164B5A9598A}"/>
                </a:ext>
              </a:extLst>
            </p:cNvPr>
            <p:cNvSpPr txBox="1"/>
            <p:nvPr/>
          </p:nvSpPr>
          <p:spPr>
            <a:xfrm>
              <a:off x="5738244" y="962912"/>
              <a:ext cx="838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AI ML</a:t>
              </a:r>
              <a:endParaRPr lang="en-IN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2CA4EB-02E9-BC0C-0ACE-68374808B6BF}"/>
              </a:ext>
            </a:extLst>
          </p:cNvPr>
          <p:cNvGrpSpPr/>
          <p:nvPr/>
        </p:nvGrpSpPr>
        <p:grpSpPr>
          <a:xfrm>
            <a:off x="631808" y="8285881"/>
            <a:ext cx="3537978" cy="3626255"/>
            <a:chOff x="1856612" y="3089838"/>
            <a:chExt cx="3537978" cy="362625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8916F8-0629-B734-FFD5-4F7B6B5F6FFE}"/>
                </a:ext>
              </a:extLst>
            </p:cNvPr>
            <p:cNvSpPr txBox="1"/>
            <p:nvPr/>
          </p:nvSpPr>
          <p:spPr>
            <a:xfrm>
              <a:off x="2639341" y="6362150"/>
              <a:ext cx="2360418" cy="35394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IN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Real time monitoring </a:t>
              </a:r>
            </a:p>
          </p:txBody>
        </p:sp>
        <p:pic>
          <p:nvPicPr>
            <p:cNvPr id="38" name="Picture 10" descr="Semtech LoRa Technology Overview | Semtech">
              <a:extLst>
                <a:ext uri="{FF2B5EF4-FFF2-40B4-BE49-F238E27FC236}">
                  <a16:creationId xmlns:a16="http://schemas.microsoft.com/office/drawing/2014/main" id="{C3752E44-0DB7-9BBF-ED45-D2EED91BC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6612" y="3089838"/>
              <a:ext cx="3537978" cy="3272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38202F-036D-8B43-01E4-78315786FF05}"/>
              </a:ext>
            </a:extLst>
          </p:cNvPr>
          <p:cNvGrpSpPr/>
          <p:nvPr/>
        </p:nvGrpSpPr>
        <p:grpSpPr>
          <a:xfrm>
            <a:off x="-3265163" y="826091"/>
            <a:ext cx="1800060" cy="1708352"/>
            <a:chOff x="885325" y="1666192"/>
            <a:chExt cx="1800060" cy="1708352"/>
          </a:xfrm>
        </p:grpSpPr>
        <p:pic>
          <p:nvPicPr>
            <p:cNvPr id="40" name="Picture 6" descr="Pulse Meter sensor LoRa (WAN) - Enless Wireless">
              <a:extLst>
                <a:ext uri="{FF2B5EF4-FFF2-40B4-BE49-F238E27FC236}">
                  <a16:creationId xmlns:a16="http://schemas.microsoft.com/office/drawing/2014/main" id="{75F7BF41-6CE2-6B89-F352-4BDA3C6B5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25" y="1666192"/>
              <a:ext cx="1800060" cy="1253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CDE138-1303-4FAF-1B55-9051B3CFA56E}"/>
                </a:ext>
              </a:extLst>
            </p:cNvPr>
            <p:cNvSpPr txBox="1"/>
            <p:nvPr/>
          </p:nvSpPr>
          <p:spPr>
            <a:xfrm>
              <a:off x="1365886" y="3005212"/>
              <a:ext cx="838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LoRa</a:t>
              </a:r>
              <a:endParaRPr lang="en-IN" dirty="0"/>
            </a:p>
          </p:txBody>
        </p:sp>
      </p:grpSp>
      <p:pic>
        <p:nvPicPr>
          <p:cNvPr id="1032" name="Picture 8" descr="Download Plant Leaf Nature Royalty-Free Vector Graphic - Pixabay">
            <a:extLst>
              <a:ext uri="{FF2B5EF4-FFF2-40B4-BE49-F238E27FC236}">
                <a16:creationId xmlns:a16="http://schemas.microsoft.com/office/drawing/2014/main" id="{4F792E48-4F18-070D-B272-5AD3A01BD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244" y="2510837"/>
            <a:ext cx="2196556" cy="439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Flowers Grass Vector Grass Vector 3055*1776 - Flower Plant Vector  Png PNG Image with No Background - PNGkey.com">
            <a:extLst>
              <a:ext uri="{FF2B5EF4-FFF2-40B4-BE49-F238E27FC236}">
                <a16:creationId xmlns:a16="http://schemas.microsoft.com/office/drawing/2014/main" id="{F2D22B02-BB9F-DF86-6FDF-A91E94264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7"/>
          <a:stretch/>
        </p:blipFill>
        <p:spPr bwMode="auto">
          <a:xfrm>
            <a:off x="7610498" y="4489004"/>
            <a:ext cx="4576372" cy="236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ge 13 | Plant pollen Vectors &amp; Illustrations for Free Download | Freepik">
            <a:extLst>
              <a:ext uri="{FF2B5EF4-FFF2-40B4-BE49-F238E27FC236}">
                <a16:creationId xmlns:a16="http://schemas.microsoft.com/office/drawing/2014/main" id="{8BC31C1B-EE8F-4729-443C-EA23E23B3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00" b="90150" l="2300" r="98000">
                        <a14:foregroundMark x1="8700" y1="55200" x2="8700" y2="55200"/>
                        <a14:foregroundMark x1="8700" y1="55200" x2="9900" y2="53850"/>
                        <a14:foregroundMark x1="6150" y1="56200" x2="5350" y2="55000"/>
                        <a14:foregroundMark x1="4300" y1="84550" x2="6500" y2="85550"/>
                        <a14:foregroundMark x1="93450" y1="56550" x2="93100" y2="53650"/>
                        <a14:foregroundMark x1="95950" y1="55350" x2="97500" y2="55850"/>
                        <a14:foregroundMark x1="96150" y1="58550" x2="98000" y2="58900"/>
                        <a14:foregroundMark x1="53450" y1="11150" x2="53450" y2="9950"/>
                        <a14:foregroundMark x1="3300" y1="90150" x2="5500" y2="88100"/>
                        <a14:foregroundMark x1="4000" y1="85050" x2="2300" y2="84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96" y="4009227"/>
            <a:ext cx="3168361" cy="316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30D5B-2A70-216F-4257-EE2E37E3513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12" name="Picture 11" descr="WhatsApp Image 2023-09-22 at 7.40.35 PM (1).jpeg"/>
          <p:cNvPicPr>
            <a:picLocks noChangeAspect="1"/>
          </p:cNvPicPr>
          <p:nvPr/>
        </p:nvPicPr>
        <p:blipFill rotWithShape="1">
          <a:blip r:embed="rId2"/>
          <a:srcRect l="2394" t="3696" r="2489" b="4128"/>
          <a:stretch/>
        </p:blipFill>
        <p:spPr>
          <a:xfrm>
            <a:off x="5302422" y="60385"/>
            <a:ext cx="6705548" cy="33686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27F0B6-14FF-0A92-440B-4D8A3E37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04" y="401339"/>
            <a:ext cx="5014218" cy="695001"/>
          </a:xfrm>
        </p:spPr>
        <p:txBody>
          <a:bodyPr/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A0033-C2DF-C499-3144-A270D472A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974" y="3330340"/>
            <a:ext cx="5885290" cy="3467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FCF8E6-6628-FB4F-6B1F-DDF303819C49}"/>
              </a:ext>
            </a:extLst>
          </p:cNvPr>
          <p:cNvSpPr txBox="1"/>
          <p:nvPr/>
        </p:nvSpPr>
        <p:spPr>
          <a:xfrm>
            <a:off x="535255" y="1594821"/>
            <a:ext cx="5083443" cy="42473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# Transmitter side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AT-Mega 328P  (micro-controller)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LoRa module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# Sensors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Barometric Pressure Sensor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     (air pressure measurement)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 startAt="2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Humidity sensor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 startAt="2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Temperature sensor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 startAt="2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Soil Moisture.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 startAt="2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Anemometer Sensor  (wind speed measurement)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# Gateway unit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Arduino 328P/ Esp 32/86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2. LoRa Module SX1278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323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atsApp Image 2023-09-20 at 11.43.46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92" y="898485"/>
            <a:ext cx="6391275" cy="5800725"/>
          </a:xfrm>
          <a:prstGeom prst="rect">
            <a:avLst/>
          </a:prstGeom>
        </p:spPr>
      </p:pic>
      <p:pic>
        <p:nvPicPr>
          <p:cNvPr id="11" name="Picture 10" descr="WhatsApp Image 2023-09-22 at 11.42.04 A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713" y="787860"/>
            <a:ext cx="4038347" cy="60219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30D5B-2A70-216F-4257-EE2E37E3513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E5CDBB8-DBC6-0405-E69B-A8511EACC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93" y="200349"/>
            <a:ext cx="10515600" cy="725626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And Flow-Chart</a:t>
            </a:r>
          </a:p>
        </p:txBody>
      </p:sp>
    </p:spTree>
    <p:extLst>
      <p:ext uri="{BB962C8B-B14F-4D97-AF65-F5344CB8AC3E}">
        <p14:creationId xmlns:p14="http://schemas.microsoft.com/office/powerpoint/2010/main" val="2479323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30D5B-2A70-216F-4257-EE2E37E3513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E5CDBB8-DBC6-0405-E69B-A8511EACC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48" y="292579"/>
            <a:ext cx="5110331" cy="695001"/>
          </a:xfrm>
        </p:spPr>
        <p:txBody>
          <a:bodyPr/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0093E7-43F5-EA40-D28F-FC791D8E0734}"/>
              </a:ext>
            </a:extLst>
          </p:cNvPr>
          <p:cNvGrpSpPr/>
          <p:nvPr/>
        </p:nvGrpSpPr>
        <p:grpSpPr>
          <a:xfrm>
            <a:off x="1703122" y="2865465"/>
            <a:ext cx="3537978" cy="3626255"/>
            <a:chOff x="1856612" y="3089838"/>
            <a:chExt cx="3537978" cy="36262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E83F3D3-C50D-9FB4-9D98-8F208592C141}"/>
                </a:ext>
              </a:extLst>
            </p:cNvPr>
            <p:cNvSpPr txBox="1"/>
            <p:nvPr/>
          </p:nvSpPr>
          <p:spPr>
            <a:xfrm>
              <a:off x="2639341" y="6362150"/>
              <a:ext cx="2360418" cy="35394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IN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Real time monitoring </a:t>
              </a:r>
            </a:p>
          </p:txBody>
        </p:sp>
        <p:pic>
          <p:nvPicPr>
            <p:cNvPr id="2058" name="Picture 10" descr="Semtech LoRa Technology Overview | Semtech">
              <a:extLst>
                <a:ext uri="{FF2B5EF4-FFF2-40B4-BE49-F238E27FC236}">
                  <a16:creationId xmlns:a16="http://schemas.microsoft.com/office/drawing/2014/main" id="{81521FDC-8CFD-52E2-E716-C2FC304708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6612" y="3089838"/>
              <a:ext cx="3537978" cy="3272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 descr="AI PNG Isolated HD | PNG Mart">
            <a:extLst>
              <a:ext uri="{FF2B5EF4-FFF2-40B4-BE49-F238E27FC236}">
                <a16:creationId xmlns:a16="http://schemas.microsoft.com/office/drawing/2014/main" id="{8A3B7E4C-C63E-6081-28E3-532F628B6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3" t="5897" r="16482"/>
          <a:stretch/>
        </p:blipFill>
        <p:spPr bwMode="auto">
          <a:xfrm>
            <a:off x="5055807" y="1416870"/>
            <a:ext cx="2017040" cy="200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DE0635-C200-090D-EEC3-E171021CFA81}"/>
              </a:ext>
            </a:extLst>
          </p:cNvPr>
          <p:cNvSpPr txBox="1"/>
          <p:nvPr/>
        </p:nvSpPr>
        <p:spPr>
          <a:xfrm>
            <a:off x="5733967" y="962912"/>
            <a:ext cx="83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AI ML</a:t>
            </a:r>
            <a:endParaRPr lang="en-IN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37D826-EADF-9D06-90FF-37E67398F9D2}"/>
              </a:ext>
            </a:extLst>
          </p:cNvPr>
          <p:cNvGrpSpPr/>
          <p:nvPr/>
        </p:nvGrpSpPr>
        <p:grpSpPr>
          <a:xfrm>
            <a:off x="8098939" y="186987"/>
            <a:ext cx="3431803" cy="3883871"/>
            <a:chOff x="8098939" y="186987"/>
            <a:chExt cx="3431803" cy="3883871"/>
          </a:xfrm>
        </p:grpSpPr>
        <p:pic>
          <p:nvPicPr>
            <p:cNvPr id="2066" name="Picture 18" descr="Automated Agriculture PNG Transparent Images Free Download | Vector Files |  Pngtree">
              <a:extLst>
                <a:ext uri="{FF2B5EF4-FFF2-40B4-BE49-F238E27FC236}">
                  <a16:creationId xmlns:a16="http://schemas.microsoft.com/office/drawing/2014/main" id="{E545C439-376E-D225-83D2-EE6985E33A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8939" y="639055"/>
              <a:ext cx="3431803" cy="3431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EBF7B5-C2BB-DBF6-1402-958E78F5C1E7}"/>
                </a:ext>
              </a:extLst>
            </p:cNvPr>
            <p:cNvSpPr txBox="1"/>
            <p:nvPr/>
          </p:nvSpPr>
          <p:spPr>
            <a:xfrm>
              <a:off x="9176749" y="186987"/>
              <a:ext cx="14792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I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Automation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E6AC3D-2E0B-3FD9-B8AA-F80676999768}"/>
              </a:ext>
            </a:extLst>
          </p:cNvPr>
          <p:cNvGrpSpPr/>
          <p:nvPr/>
        </p:nvGrpSpPr>
        <p:grpSpPr>
          <a:xfrm>
            <a:off x="5850200" y="3920698"/>
            <a:ext cx="3432264" cy="2634403"/>
            <a:chOff x="5850200" y="3886192"/>
            <a:chExt cx="3432264" cy="2634403"/>
          </a:xfrm>
        </p:grpSpPr>
        <p:pic>
          <p:nvPicPr>
            <p:cNvPr id="2068" name="Picture 20" descr="Home | ClodPi Labs - LoRaWAN">
              <a:extLst>
                <a:ext uri="{FF2B5EF4-FFF2-40B4-BE49-F238E27FC236}">
                  <a16:creationId xmlns:a16="http://schemas.microsoft.com/office/drawing/2014/main" id="{28553282-0297-C8D5-0D8D-76F185155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0200" y="4375429"/>
              <a:ext cx="3432264" cy="2145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8BF06F-E245-7FD5-EF6F-AC4F2566CDB9}"/>
                </a:ext>
              </a:extLst>
            </p:cNvPr>
            <p:cNvSpPr txBox="1"/>
            <p:nvPr/>
          </p:nvSpPr>
          <p:spPr>
            <a:xfrm>
              <a:off x="7039938" y="3886192"/>
              <a:ext cx="9164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I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IOT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4E9FA4F-0167-813D-5D1A-558A569577F1}"/>
              </a:ext>
            </a:extLst>
          </p:cNvPr>
          <p:cNvGrpSpPr/>
          <p:nvPr/>
        </p:nvGrpSpPr>
        <p:grpSpPr>
          <a:xfrm>
            <a:off x="960524" y="1332244"/>
            <a:ext cx="1800060" cy="1622748"/>
            <a:chOff x="885325" y="1666192"/>
            <a:chExt cx="1800060" cy="1622748"/>
          </a:xfrm>
        </p:grpSpPr>
        <p:pic>
          <p:nvPicPr>
            <p:cNvPr id="2054" name="Picture 6" descr="Pulse Meter sensor LoRa (WAN) - Enless Wireless">
              <a:extLst>
                <a:ext uri="{FF2B5EF4-FFF2-40B4-BE49-F238E27FC236}">
                  <a16:creationId xmlns:a16="http://schemas.microsoft.com/office/drawing/2014/main" id="{7D6A8325-DA0B-D3C3-D115-D6BE71E0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25" y="1666192"/>
              <a:ext cx="1800060" cy="1253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3A8AA1-0E06-D072-4F4B-B5F0E6FE49A0}"/>
                </a:ext>
              </a:extLst>
            </p:cNvPr>
            <p:cNvSpPr txBox="1"/>
            <p:nvPr/>
          </p:nvSpPr>
          <p:spPr>
            <a:xfrm>
              <a:off x="1365885" y="2919608"/>
              <a:ext cx="838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LoRa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479323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atsApp Image 2023-09-22 at 7.55.26 PM.jpeg">
            <a:extLst>
              <a:ext uri="{FF2B5EF4-FFF2-40B4-BE49-F238E27FC236}">
                <a16:creationId xmlns:a16="http://schemas.microsoft.com/office/drawing/2014/main" id="{827153E4-C334-5F33-6B1D-685187C07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6" t="59680" r="51179" b="9463"/>
          <a:stretch/>
        </p:blipFill>
        <p:spPr>
          <a:xfrm>
            <a:off x="8353425" y="931766"/>
            <a:ext cx="3732156" cy="5926234"/>
          </a:xfrm>
          <a:prstGeom prst="rect">
            <a:avLst/>
          </a:prstGeom>
        </p:spPr>
      </p:pic>
      <p:pic>
        <p:nvPicPr>
          <p:cNvPr id="6" name="Picture 5" descr="WhatsApp Image 2023-09-22 at 7.55.27 PM.jpeg">
            <a:extLst>
              <a:ext uri="{FF2B5EF4-FFF2-40B4-BE49-F238E27FC236}">
                <a16:creationId xmlns:a16="http://schemas.microsoft.com/office/drawing/2014/main" id="{AF5274E8-DB53-1850-CFF7-B399E4C04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52" r="15071" b="36572"/>
          <a:stretch/>
        </p:blipFill>
        <p:spPr>
          <a:xfrm>
            <a:off x="660215" y="2834574"/>
            <a:ext cx="5129225" cy="3665352"/>
          </a:xfrm>
          <a:prstGeom prst="rect">
            <a:avLst/>
          </a:prstGeom>
        </p:spPr>
      </p:pic>
      <p:pic>
        <p:nvPicPr>
          <p:cNvPr id="8" name="Picture 7" descr="WhatsApp Image 2023-09-20 at 11.47.00 PM.jpeg">
            <a:extLst>
              <a:ext uri="{FF2B5EF4-FFF2-40B4-BE49-F238E27FC236}">
                <a16:creationId xmlns:a16="http://schemas.microsoft.com/office/drawing/2014/main" id="{1305ECED-9413-244A-BFA6-7C22857D4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803" y="536378"/>
            <a:ext cx="3943622" cy="2173402"/>
          </a:xfrm>
          <a:prstGeom prst="rect">
            <a:avLst/>
          </a:prstGeom>
        </p:spPr>
      </p:pic>
      <p:pic>
        <p:nvPicPr>
          <p:cNvPr id="10" name="Picture 9" descr="WhatsApp Image 2023-09-20 at 11.48.20 PM.jpeg">
            <a:extLst>
              <a:ext uri="{FF2B5EF4-FFF2-40B4-BE49-F238E27FC236}">
                <a16:creationId xmlns:a16="http://schemas.microsoft.com/office/drawing/2014/main" id="{708742FB-53A2-E85B-54DC-6E1C60B23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15" y="256836"/>
            <a:ext cx="3623857" cy="257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8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12876</TotalTime>
  <Words>166</Words>
  <Application>Microsoft Office PowerPoint</Application>
  <PresentationFormat>Widescreen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等线</vt:lpstr>
      <vt:lpstr>Abadi</vt:lpstr>
      <vt:lpstr>Arial</vt:lpstr>
      <vt:lpstr>Calibri</vt:lpstr>
      <vt:lpstr>Posterama</vt:lpstr>
      <vt:lpstr>Posterama Text Black</vt:lpstr>
      <vt:lpstr>Posterama Text SemiBold</vt:lpstr>
      <vt:lpstr>Times New Roman</vt:lpstr>
      <vt:lpstr>Office 主题​​</vt:lpstr>
      <vt:lpstr>Team and  Problem Statement Information</vt:lpstr>
      <vt:lpstr>Proposed Solution</vt:lpstr>
      <vt:lpstr>Block Diagram And Flow-Chart</vt:lpstr>
      <vt:lpstr>Technologies Used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Irrigation: AI-Regulated Valve Control for Optimal Crop Growth</dc:title>
  <dc:creator>Manish Dhumal</dc:creator>
  <cp:lastModifiedBy>32415_Raj_23_24</cp:lastModifiedBy>
  <cp:revision>31</cp:revision>
  <dcterms:created xsi:type="dcterms:W3CDTF">2023-09-12T12:56:12Z</dcterms:created>
  <dcterms:modified xsi:type="dcterms:W3CDTF">2023-09-23T04:03:02Z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